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9"/>
  </p:notesMasterIdLst>
  <p:sldIdLst>
    <p:sldId id="264" r:id="rId6"/>
    <p:sldId id="266" r:id="rId7"/>
    <p:sldId id="287" r:id="rId8"/>
    <p:sldId id="282" r:id="rId9"/>
    <p:sldId id="288" r:id="rId10"/>
    <p:sldId id="270" r:id="rId11"/>
    <p:sldId id="279" r:id="rId12"/>
    <p:sldId id="280" r:id="rId13"/>
    <p:sldId id="290" r:id="rId14"/>
    <p:sldId id="274" r:id="rId15"/>
    <p:sldId id="273" r:id="rId16"/>
    <p:sldId id="289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041"/>
    <a:srgbClr val="F4F8FB"/>
    <a:srgbClr val="203864"/>
    <a:srgbClr val="477BC1"/>
    <a:srgbClr val="B0D8C0"/>
    <a:srgbClr val="9AC7E6"/>
    <a:srgbClr val="0D2640"/>
    <a:srgbClr val="35629D"/>
    <a:srgbClr val="8EC7A5"/>
    <a:srgbClr val="6BA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6" autoAdjust="0"/>
    <p:restoredTop sz="85338" autoAdjust="0"/>
  </p:normalViewPr>
  <p:slideViewPr>
    <p:cSldViewPr snapToGrid="0">
      <p:cViewPr varScale="1">
        <p:scale>
          <a:sx n="96" d="100"/>
          <a:sy n="96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1124-EBEF-40EB-8426-9A39D55D6A1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3D105-8778-4A83-8017-3AC08478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8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H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75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4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Motivation (fast)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Initial idea: detection of cranes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Seems like complex task -&gt; use existing DL model architecture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Why OBB?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crane</a:t>
            </a:r>
            <a:r>
              <a:rPr lang="de-DE" dirty="0"/>
              <a:t> &amp; </a:t>
            </a:r>
            <a:r>
              <a:rPr lang="de-DE" dirty="0" err="1"/>
              <a:t>shadow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7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COMPUTING CAPACITY WAS LACKING!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bavarian</a:t>
            </a:r>
            <a:r>
              <a:rPr lang="de-DE" dirty="0"/>
              <a:t> </a:t>
            </a:r>
            <a:r>
              <a:rPr lang="de-DE" dirty="0" err="1"/>
              <a:t>cities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3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M: 200 </a:t>
            </a:r>
            <a:r>
              <a:rPr lang="de-DE" dirty="0" err="1"/>
              <a:t>ep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L: 400 </a:t>
            </a:r>
            <a:r>
              <a:rPr lang="de-DE" dirty="0" err="1"/>
              <a:t>ep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Augmentation leider vor Split durchgeführt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7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Neue Testdaten, 106 Bilder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BW Daten inkludiert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06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0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CAB64-19A3-32AD-4BB6-D8E6FF24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1E4AB1-CFE4-35C1-C988-0DCB0AD34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BA0D8-3C22-CD47-3482-35AF28C9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B3A0AA-6E87-815C-CB19-E9A9ABA2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356416-1FCE-46B3-F490-350D8D58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96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27165-51BA-4366-9B55-A1C6CD17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D557FA-E9E6-ED1F-FB61-E46F06121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695D8-B73F-4255-D2D2-8BD85F58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11D9FA-C77D-1194-DD97-994C1185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B68E0-A322-8A05-9FE0-0E88955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7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621430-206A-7F00-A158-9652E5113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EEE581-2862-D60C-74FA-416599089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F67E4-DBDE-FCCA-5DA1-2BC47300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A745B9-3EC6-D7BC-DCAF-FEB5839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93E97-023D-7384-5577-EC50AE44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68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17DD-3FF2-F3AD-0EE8-DFB297610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B43AE-ED63-EF02-C7DD-ED31942A0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08B1F-99FB-0207-EAB6-B629A597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55209-FA2B-D0CE-6B1C-8F3256D9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0BB0-4845-5E86-4DB3-A4FC1CBF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4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4BFB-28C6-9E94-5003-7C6CA81E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3E91-9E21-8A55-5D7F-4BD02C4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06A-297A-6A0B-E5FE-E8A03172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09DF8-1A0E-C470-96FF-6CEC997D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E88F-E300-184B-CCF2-9844A988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8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2C1F-DE73-6134-EC6B-3E892776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F808-607E-709A-3640-C75AF2CB3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C8EF8-E28D-3FA4-FF1E-882949BB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75428-75BF-7637-8F1F-4AC28C3C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4A9D-5A29-3F97-470D-CFBA9950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8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FB4B-FBB5-0580-8A9A-7E5A7F4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6F4C-13BA-5A1F-A41C-83BBCFDF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08D3-DC66-8ABE-9FF8-537B05693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5100E-C11A-4E4D-B277-3C6479B9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B9672-863D-895B-3BE8-1636185D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7B002-99DD-D7AC-CE8E-BF8B3AA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5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1E75-3177-5899-D526-5AE4FE2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07BF6-EEE7-1D29-EB98-4B49E6F48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339E0-8AD9-C1EB-2925-9C4AE915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6907A-3790-543D-79F5-AF80AA6A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7D7DA-7169-FD00-C8C1-E0D40713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DB5E4-B6B7-EA2C-DC31-4DB11152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50389-E1FB-02C1-95F0-9BEB7C62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E95968-6C07-BA44-BF6F-DFE0C172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5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BF8F-0E56-6AC3-E6AE-E5E2080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71F7-1743-80B7-9C2D-8D22699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A7A6C-8003-CF28-E5CF-7622056E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656FC-0245-12D6-D0EE-257941B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43196-6F68-AE10-D231-5E28CF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8CF70-C040-AF99-FF31-E843D16E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9CAB8-CB2F-09A7-CB3F-BCEB0A2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68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7D3F-56DA-D9D8-55E0-824B8042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C17A-EB4E-3100-8B88-114E7A84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27988-8F95-7124-C6B1-B6D856127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FF776-F8C1-0473-4026-F9BBE7F3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0A360-AE44-0A91-AE0B-862284A5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3F71-6A64-30AF-78DC-0299B1BD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2539-E5C1-1EF5-2FC5-07614D48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B68-3523-88A0-42EE-F5B9A0EA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D75E9-8578-7DEB-0744-CE220576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D7C7B-8837-B879-1BF4-2C7C4D0A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B1F173-183D-1486-373F-BB2809CF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234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B0C5-E08D-4D18-25CF-2ED18BD7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C7896-6152-4A3B-C45D-D33691C83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E3109-0B89-402A-8690-F170DF563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6D44B-3B37-B39A-435C-F7BC6BFF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C98B-211A-CE1F-CB9D-E575020B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F9862-7D4E-86D0-93D4-4755752D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98AD-99EC-E975-D912-207A1B8F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CA6EC-6F76-ED3B-C9A9-BC4B7E1F1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A6306-D4F7-526B-575D-AFFDD16B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5DED-FD63-AD2D-A199-D6B57F97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1B6A7-CBEA-B071-E043-3C06F28A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0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897E3-701B-2EDE-16EF-C2B2F32F5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5F9EC-67BF-452C-5135-3846729B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897D-8A66-D162-7FCF-8C1B7FC0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2970-A2CC-7298-DD1F-93EFA624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25CC-E291-798B-01C7-4BB9E788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A5E4D-3FB2-5177-85C7-7621FEFF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23D36D-386C-30AF-89B4-7595BB979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6B638-D6AA-BDB8-196F-253B02C2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3E488-AB4B-77C1-3323-2859C906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E2F45F-BC5D-3DBB-0179-9A77F7E9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3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C7EFF-307A-16E3-FA15-9632021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402800-1D57-0D9B-9F1A-F8067B579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5D43CA-77FD-7DA8-EF03-8CEB218F0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3F3A35-F306-B97C-84AE-4E375DF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9E4813-E2C3-EC1E-B642-5A12F4BE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6FE2F7-7174-6794-E0BF-A9004900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13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D240-2F99-0E07-FD7B-5608F0B2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D45CED-61F6-B80D-B7C8-F5485488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4F26F3-8DEF-7EC6-A63C-95EB5CBF3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0D042A-566B-F562-E896-E28394D4C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772FDE-F147-AEE3-4B85-525ED6723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946B8-9C4B-9EAF-638F-F9074D75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C4A9335-1429-C367-B31A-6F2F0BC1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1E0E4C-18D5-2D71-5F83-CF8A84B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9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9945B-FFC0-D654-1F43-1CF9A639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04D7AB-0B39-029E-3353-1C8B41D3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9BB257-F617-BA57-5B34-49D52D14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889A6-B32B-FFE0-CC3B-A1F20C05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66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95290F-42E3-15E5-3DE5-D136442B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06CDD1-C154-E639-4709-6B254B9B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569BB0-2584-6129-0597-948B215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97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C0367-6DCA-26B1-0E1C-DA71C234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6CFBE6-C03B-BC43-1DFE-D19DC192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B46F6D-BF5C-9124-8FE6-E1C841532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9046BC-C87C-EAF2-FCC2-6DC63944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4933D-E4EC-9F13-CD7C-3116D4AF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7F5A2-D571-1D01-E686-DFD314FF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81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0C2DC-5633-525F-61D1-E5FAC0CE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B3E198-A195-512F-47D2-DB9112337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4A5889-7E87-8CF5-2DE7-A09C0F3F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AA0474-E641-1941-E892-CCABA570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4B4F4-D843-F2A6-EA41-71C8A4E6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C79B97-5E6B-623E-6F3C-F2F633FB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19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1632B8-6AF3-7E09-F114-4201F253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236CD4-ED34-48B6-2BAC-F5596E55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346501-B949-B000-B9CE-7527EB382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926F30-9601-455F-9C0B-9D10BE01FD36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0F379-025A-4D19-D58D-6243DA43B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A95FE5-EC8C-07E4-B2CA-FA32E2651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6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83474-B23D-DDFC-00C7-812C989B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B484F-2650-A825-6208-EE0EF063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B5DDB-0FBD-0682-F70D-6081F4B1C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78738-FDB6-4033-B41C-3B7FDA2FB61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3D31C-E75D-9E25-A3D2-8335C0EE1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7A11-8FA7-9E7A-EDA3-3CDFCD6B2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jp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468B0-2482-8648-35EE-997E5C993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6" r="7139"/>
          <a:stretch/>
        </p:blipFill>
        <p:spPr>
          <a:xfrm>
            <a:off x="3487056" y="0"/>
            <a:ext cx="882636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CAE755-48E7-7D67-2206-9C844801B13C}"/>
              </a:ext>
            </a:extLst>
          </p:cNvPr>
          <p:cNvSpPr/>
          <p:nvPr/>
        </p:nvSpPr>
        <p:spPr>
          <a:xfrm>
            <a:off x="3487056" y="0"/>
            <a:ext cx="4100706" cy="685800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C66D9-75C6-5BB0-2FEE-D9A4EEA4A4D8}"/>
              </a:ext>
            </a:extLst>
          </p:cNvPr>
          <p:cNvSpPr txBox="1"/>
          <p:nvPr/>
        </p:nvSpPr>
        <p:spPr>
          <a:xfrm>
            <a:off x="0" y="233198"/>
            <a:ext cx="6096000" cy="3507343"/>
          </a:xfrm>
          <a:prstGeom prst="roundRect">
            <a:avLst/>
          </a:prstGeom>
          <a:noFill/>
        </p:spPr>
        <p:txBody>
          <a:bodyPr wrap="square" lIns="108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Identification of Construction / Crane </a:t>
            </a:r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ocations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High-Resolution O</a:t>
            </a:r>
            <a:r>
              <a:rPr lang="en-US" sz="4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rtho</a:t>
            </a:r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-photos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DFAFA-F228-B1E4-4756-03E89D80CF04}"/>
              </a:ext>
            </a:extLst>
          </p:cNvPr>
          <p:cNvSpPr txBox="1"/>
          <p:nvPr/>
        </p:nvSpPr>
        <p:spPr>
          <a:xfrm>
            <a:off x="7587762" y="6608906"/>
            <a:ext cx="47256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https://www.deutsche-thermo.de/wp-content/uploads/2022/05/Nachhaltige-Baustelle-skaliert-e1653649780821.jpg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3597F6-CF0F-DA66-3B24-F0CCA5F77E9C}"/>
              </a:ext>
            </a:extLst>
          </p:cNvPr>
          <p:cNvSpPr txBox="1">
            <a:spLocks/>
          </p:cNvSpPr>
          <p:nvPr/>
        </p:nvSpPr>
        <p:spPr>
          <a:xfrm>
            <a:off x="278254" y="3918341"/>
            <a:ext cx="4583892" cy="291584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Advanced Deep Learning Programming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EAGLE M.Sc. – Summer Semester 2024 Lecturer: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Jakob Schwalb-Willmann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Presenters: Henning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Riecken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Georg Starz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henning.riecken@stud-mail.uni-wuerzburg.de,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georg.starz@stud-mail.uni-wuerzburg.de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fld id="{11C9C011-FE4B-4165-B02D-9BEE69D2F898}" type="datetime3">
              <a:rPr kumimoji="0" lang="de-DE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357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t>17/11/24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585C9D-5138-4B28-AD9C-684D0205463A}"/>
              </a:ext>
            </a:extLst>
          </p:cNvPr>
          <p:cNvGrpSpPr/>
          <p:nvPr/>
        </p:nvGrpSpPr>
        <p:grpSpPr>
          <a:xfrm>
            <a:off x="4421494" y="1597626"/>
            <a:ext cx="3746368" cy="2158738"/>
            <a:chOff x="4526269" y="1799842"/>
            <a:chExt cx="3746368" cy="215873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4C4F76F-3954-8119-E553-00618BBB822F}"/>
                </a:ext>
              </a:extLst>
            </p:cNvPr>
            <p:cNvSpPr/>
            <p:nvPr/>
          </p:nvSpPr>
          <p:spPr>
            <a:xfrm>
              <a:off x="4526269" y="1799842"/>
              <a:ext cx="3746368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68B7E5-6F21-DDBD-BFD0-0FFC9356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5" y="1979599"/>
              <a:ext cx="1810800" cy="1810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9B8A8-68C9-899A-5AEA-C11AAA4759FD}"/>
                </a:ext>
              </a:extLst>
            </p:cNvPr>
            <p:cNvSpPr txBox="1"/>
            <p:nvPr/>
          </p:nvSpPr>
          <p:spPr>
            <a:xfrm>
              <a:off x="4678401" y="2004196"/>
              <a:ext cx="1731403" cy="211203"/>
            </a:xfrm>
            <a:prstGeom prst="rect">
              <a:avLst/>
            </a:prstGeom>
            <a:solidFill>
              <a:srgbClr val="0529FE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 vs.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23B86F-EEB8-090C-284B-6B5C0834DD6F}"/>
                </a:ext>
              </a:extLst>
            </p:cNvPr>
            <p:cNvSpPr txBox="1"/>
            <p:nvPr/>
          </p:nvSpPr>
          <p:spPr>
            <a:xfrm>
              <a:off x="6542365" y="1980000"/>
              <a:ext cx="1630423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Classification</a:t>
              </a:r>
              <a:r>
                <a:rPr lang="en-US" dirty="0"/>
                <a:t> task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Training less computationally intensive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Two model trainings that ran for a few hours</a:t>
              </a:r>
              <a:endParaRPr lang="en-US" dirty="0"/>
            </a:p>
          </p:txBody>
        </p:sp>
        <p:pic>
          <p:nvPicPr>
            <p:cNvPr id="20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2D64381E-AEE6-78A3-62CF-3731D9185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60732" y="3428810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Google Colab - BeginCodingNow.com">
              <a:extLst>
                <a:ext uri="{FF2B5EF4-FFF2-40B4-BE49-F238E27FC236}">
                  <a16:creationId xmlns:a16="http://schemas.microsoft.com/office/drawing/2014/main" id="{4EEF5652-BC2E-6509-C3BB-DAB779A4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768" y="3457788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C2C925-F1DC-206E-35BE-D830E28810A6}"/>
              </a:ext>
            </a:extLst>
          </p:cNvPr>
          <p:cNvGrpSpPr/>
          <p:nvPr/>
        </p:nvGrpSpPr>
        <p:grpSpPr>
          <a:xfrm>
            <a:off x="8691518" y="1597626"/>
            <a:ext cx="3487603" cy="2158738"/>
            <a:chOff x="8691518" y="1597626"/>
            <a:chExt cx="3487603" cy="215873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DE67807-8703-5219-3177-0540A70096E8}"/>
                </a:ext>
              </a:extLst>
            </p:cNvPr>
            <p:cNvSpPr/>
            <p:nvPr/>
          </p:nvSpPr>
          <p:spPr>
            <a:xfrm>
              <a:off x="8691518" y="1597626"/>
              <a:ext cx="3387539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erial view of a city&#10;&#10;Description automatically generated">
              <a:extLst>
                <a:ext uri="{FF2B5EF4-FFF2-40B4-BE49-F238E27FC236}">
                  <a16:creationId xmlns:a16="http://schemas.microsoft.com/office/drawing/2014/main" id="{0FB5C8FC-2EDA-72D1-DEE9-231A8BE2E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5"/>
            <a:stretch/>
          </p:blipFill>
          <p:spPr>
            <a:xfrm>
              <a:off x="8796231" y="1777563"/>
              <a:ext cx="1782103" cy="18104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5FD48C-F0A2-B118-CC95-CADB9755899D}"/>
                </a:ext>
              </a:extLst>
            </p:cNvPr>
            <p:cNvSpPr txBox="1"/>
            <p:nvPr/>
          </p:nvSpPr>
          <p:spPr>
            <a:xfrm>
              <a:off x="10567845" y="1738751"/>
              <a:ext cx="1611276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Promising results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Models tested on two different data sets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F1: 0.89-0.97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How important are construction cranes for model performance?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00718-EE07-1D93-988B-FED7B953659C}"/>
              </a:ext>
            </a:extLst>
          </p:cNvPr>
          <p:cNvSpPr txBox="1"/>
          <p:nvPr/>
        </p:nvSpPr>
        <p:spPr>
          <a:xfrm>
            <a:off x="9133560" y="248600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Results &amp; Application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C133AA-9959-30E1-92F4-AA54FBBB7D73}"/>
              </a:ext>
            </a:extLst>
          </p:cNvPr>
          <p:cNvCxnSpPr>
            <a:cxnSpLocks/>
          </p:cNvCxnSpPr>
          <p:nvPr/>
        </p:nvCxnSpPr>
        <p:spPr>
          <a:xfrm flipV="1">
            <a:off x="3903830" y="2676995"/>
            <a:ext cx="517664" cy="25863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C87ECA-792F-03B8-B9C3-F5469FD73DE1}"/>
              </a:ext>
            </a:extLst>
          </p:cNvPr>
          <p:cNvCxnSpPr>
            <a:cxnSpLocks/>
          </p:cNvCxnSpPr>
          <p:nvPr/>
        </p:nvCxnSpPr>
        <p:spPr>
          <a:xfrm>
            <a:off x="8167862" y="2676995"/>
            <a:ext cx="52365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447ED4-79AC-FCF7-A6EF-9CCF12C9BB33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 flipH="1">
            <a:off x="10383728" y="3756364"/>
            <a:ext cx="1560" cy="4222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D28AFD-D5ED-E9DB-E25E-A724790C5F5C}"/>
              </a:ext>
            </a:extLst>
          </p:cNvPr>
          <p:cNvGrpSpPr/>
          <p:nvPr/>
        </p:nvGrpSpPr>
        <p:grpSpPr>
          <a:xfrm>
            <a:off x="8689958" y="4178607"/>
            <a:ext cx="3427126" cy="2158738"/>
            <a:chOff x="8689958" y="4178607"/>
            <a:chExt cx="3427126" cy="215873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AFDBB4C-60BF-CE9F-B35B-B817B78E373B}"/>
                </a:ext>
              </a:extLst>
            </p:cNvPr>
            <p:cNvSpPr/>
            <p:nvPr/>
          </p:nvSpPr>
          <p:spPr>
            <a:xfrm>
              <a:off x="8689958" y="4178607"/>
              <a:ext cx="3387539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6426FD2-FDE9-CDEF-331D-EEEF0D855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4" r="3686" b="2709"/>
            <a:stretch/>
          </p:blipFill>
          <p:spPr>
            <a:xfrm>
              <a:off x="8794476" y="4364331"/>
              <a:ext cx="1780738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4C6DDA-F886-CDEF-53AE-230F2619A502}"/>
                </a:ext>
              </a:extLst>
            </p:cNvPr>
            <p:cNvSpPr txBox="1"/>
            <p:nvPr/>
          </p:nvSpPr>
          <p:spPr>
            <a:xfrm>
              <a:off x="10567900" y="4333535"/>
              <a:ext cx="1549184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Applying one model to entire DOP20 of </a:t>
              </a:r>
              <a:r>
                <a:rPr lang="en-US" b="1" dirty="0"/>
                <a:t>Berlin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Further insights into performance  Helpful for upcoming model trainings?</a:t>
              </a:r>
              <a:endParaRPr lang="en-US" dirty="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756E404-A58D-28E7-DE1F-7029621D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6495" y="5831296"/>
              <a:ext cx="391550" cy="390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1E3744-B1D2-6751-AC88-D36C16ED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399A5AE-CAA6-5EBB-E834-76B688F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08D6216B-FB10-3071-6AC0-D4B319B9FFE8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Application – DOP20 Berlin 2024</a:t>
            </a:r>
          </a:p>
        </p:txBody>
      </p:sp>
      <p:pic>
        <p:nvPicPr>
          <p:cNvPr id="8" name="Picture 7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E2A2262D-3067-6DA0-285B-2D9CF8D0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D0C2848-FAE2-0001-8318-F99820EB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12" name="Rechteck: abgerundete Ecken 1">
            <a:extLst>
              <a:ext uri="{FF2B5EF4-FFF2-40B4-BE49-F238E27FC236}">
                <a16:creationId xmlns:a16="http://schemas.microsoft.com/office/drawing/2014/main" id="{D41B8F72-C63F-B49E-95A4-3763B658554E}"/>
              </a:ext>
            </a:extLst>
          </p:cNvPr>
          <p:cNvSpPr/>
          <p:nvPr/>
        </p:nvSpPr>
        <p:spPr>
          <a:xfrm>
            <a:off x="216100" y="901282"/>
            <a:ext cx="3731528" cy="5542608"/>
          </a:xfrm>
          <a:prstGeom prst="roundRect">
            <a:avLst>
              <a:gd name="adj" fmla="val 5605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easily transferable and applicable on a large scale?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first glance, less </a:t>
            </a:r>
            <a:r>
              <a:rPr lang="en-US" sz="1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-sing results than in tests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Model seems to work better than large one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16944 of 96633 tiles labeled as construction site (conf &gt; 0.5)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17.5 %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Over-estimation ?!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Causes of errors cannot be derived precisely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for upcoming model trainings: training data creation simplified &amp; more precise</a:t>
            </a:r>
          </a:p>
        </p:txBody>
      </p:sp>
      <p:pic>
        <p:nvPicPr>
          <p:cNvPr id="14" name="Picture 13" descr="A building with a roof&#10;&#10;Description automatically generated with medium confidence">
            <a:extLst>
              <a:ext uri="{FF2B5EF4-FFF2-40B4-BE49-F238E27FC236}">
                <a16:creationId xmlns:a16="http://schemas.microsoft.com/office/drawing/2014/main" id="{BCB0C33E-37AF-293B-0AD4-F4E8B707C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r="-390"/>
          <a:stretch/>
        </p:blipFill>
        <p:spPr>
          <a:xfrm>
            <a:off x="4219400" y="933395"/>
            <a:ext cx="2404319" cy="24065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 descr="An aerial view of a warehouse&#10;&#10;Description automatically generated">
            <a:extLst>
              <a:ext uri="{FF2B5EF4-FFF2-40B4-BE49-F238E27FC236}">
                <a16:creationId xmlns:a16="http://schemas.microsoft.com/office/drawing/2014/main" id="{F0407FBE-BB11-C479-5138-D6C5422C4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90" y="931972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 descr="An aerial view of a town&#10;&#10;Description automatically generated">
            <a:extLst>
              <a:ext uri="{FF2B5EF4-FFF2-40B4-BE49-F238E27FC236}">
                <a16:creationId xmlns:a16="http://schemas.microsoft.com/office/drawing/2014/main" id="{39BE8400-043E-250C-34B3-6E0DE0C6C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3"/>
          <a:stretch/>
        </p:blipFill>
        <p:spPr>
          <a:xfrm>
            <a:off x="9571580" y="931972"/>
            <a:ext cx="2404320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 descr="An aerial view of a city&#10;&#10;Description automatically generated">
            <a:extLst>
              <a:ext uri="{FF2B5EF4-FFF2-40B4-BE49-F238E27FC236}">
                <a16:creationId xmlns:a16="http://schemas.microsoft.com/office/drawing/2014/main" id="{B60970F7-476B-EA05-7C8B-4E1AA2D40A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/>
          <a:stretch/>
        </p:blipFill>
        <p:spPr>
          <a:xfrm>
            <a:off x="4219400" y="3606927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 descr="Aerial view of a parking lot&#10;&#10;Description automatically generated">
            <a:extLst>
              <a:ext uri="{FF2B5EF4-FFF2-40B4-BE49-F238E27FC236}">
                <a16:creationId xmlns:a16="http://schemas.microsoft.com/office/drawing/2014/main" id="{FFB9C930-42BC-2FA6-255C-4E36A78F30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41"/>
          <a:stretch/>
        </p:blipFill>
        <p:spPr>
          <a:xfrm>
            <a:off x="6895489" y="3606927"/>
            <a:ext cx="2404320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 descr="Aerial view of a road and trees&#10;&#10;Description automatically generated">
            <a:extLst>
              <a:ext uri="{FF2B5EF4-FFF2-40B4-BE49-F238E27FC236}">
                <a16:creationId xmlns:a16="http://schemas.microsoft.com/office/drawing/2014/main" id="{DEE5889A-C821-119A-BD5A-E05C1AD3DE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"/>
          <a:stretch/>
        </p:blipFill>
        <p:spPr>
          <a:xfrm>
            <a:off x="9571581" y="3606927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feld 18">
            <a:extLst>
              <a:ext uri="{FF2B5EF4-FFF2-40B4-BE49-F238E27FC236}">
                <a16:creationId xmlns:a16="http://schemas.microsoft.com/office/drawing/2014/main" id="{E8BEC544-4DB6-C00E-86B6-D2DFC277F132}"/>
              </a:ext>
            </a:extLst>
          </p:cNvPr>
          <p:cNvSpPr txBox="1"/>
          <p:nvPr/>
        </p:nvSpPr>
        <p:spPr>
          <a:xfrm>
            <a:off x="4152900" y="6074558"/>
            <a:ext cx="782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Fig.8: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FPs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a high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applying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Medium Model and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: a)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Roof structure similar to crane shadow; b)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Scrap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yard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c) Building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yard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d)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Playgrounds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e) Building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f)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Hedge with similar shape to crane shadow.</a:t>
            </a:r>
            <a:endParaRPr lang="de-DE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0">
            <a:extLst>
              <a:ext uri="{FF2B5EF4-FFF2-40B4-BE49-F238E27FC236}">
                <a16:creationId xmlns:a16="http://schemas.microsoft.com/office/drawing/2014/main" id="{6AFDC21A-9638-B94F-E3E4-20DAD98B70CB}"/>
              </a:ext>
            </a:extLst>
          </p:cNvPr>
          <p:cNvSpPr txBox="1"/>
          <p:nvPr/>
        </p:nvSpPr>
        <p:spPr>
          <a:xfrm>
            <a:off x="4257500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0" name="Textfeld 20">
            <a:extLst>
              <a:ext uri="{FF2B5EF4-FFF2-40B4-BE49-F238E27FC236}">
                <a16:creationId xmlns:a16="http://schemas.microsoft.com/office/drawing/2014/main" id="{B1D55367-9453-B0F0-B457-86035E5C304D}"/>
              </a:ext>
            </a:extLst>
          </p:cNvPr>
          <p:cNvSpPr txBox="1"/>
          <p:nvPr/>
        </p:nvSpPr>
        <p:spPr>
          <a:xfrm>
            <a:off x="6933589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31" name="Textfeld 20">
            <a:extLst>
              <a:ext uri="{FF2B5EF4-FFF2-40B4-BE49-F238E27FC236}">
                <a16:creationId xmlns:a16="http://schemas.microsoft.com/office/drawing/2014/main" id="{3363F6DB-CB6C-C32E-B3A2-EEF0392E760F}"/>
              </a:ext>
            </a:extLst>
          </p:cNvPr>
          <p:cNvSpPr txBox="1"/>
          <p:nvPr/>
        </p:nvSpPr>
        <p:spPr>
          <a:xfrm>
            <a:off x="9609680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c)</a:t>
            </a:r>
          </a:p>
        </p:txBody>
      </p:sp>
      <p:sp>
        <p:nvSpPr>
          <p:cNvPr id="32" name="Textfeld 20">
            <a:extLst>
              <a:ext uri="{FF2B5EF4-FFF2-40B4-BE49-F238E27FC236}">
                <a16:creationId xmlns:a16="http://schemas.microsoft.com/office/drawing/2014/main" id="{D5228F98-76DE-C1C7-694E-EF95F8A07A4E}"/>
              </a:ext>
            </a:extLst>
          </p:cNvPr>
          <p:cNvSpPr txBox="1"/>
          <p:nvPr/>
        </p:nvSpPr>
        <p:spPr>
          <a:xfrm>
            <a:off x="4257499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33" name="Textfeld 20">
            <a:extLst>
              <a:ext uri="{FF2B5EF4-FFF2-40B4-BE49-F238E27FC236}">
                <a16:creationId xmlns:a16="http://schemas.microsoft.com/office/drawing/2014/main" id="{856D1411-EB04-1355-D19E-32D24F41860B}"/>
              </a:ext>
            </a:extLst>
          </p:cNvPr>
          <p:cNvSpPr txBox="1"/>
          <p:nvPr/>
        </p:nvSpPr>
        <p:spPr>
          <a:xfrm>
            <a:off x="6933589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34" name="Textfeld 20">
            <a:extLst>
              <a:ext uri="{FF2B5EF4-FFF2-40B4-BE49-F238E27FC236}">
                <a16:creationId xmlns:a16="http://schemas.microsoft.com/office/drawing/2014/main" id="{2C763296-BBB2-0A6C-C913-C79B6B305440}"/>
              </a:ext>
            </a:extLst>
          </p:cNvPr>
          <p:cNvSpPr txBox="1"/>
          <p:nvPr/>
        </p:nvSpPr>
        <p:spPr>
          <a:xfrm>
            <a:off x="9609680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f)</a:t>
            </a: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9272984C-D13B-AE43-39C4-E1FAB743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5" grpId="0"/>
      <p:bldP spid="26" grpId="0"/>
      <p:bldP spid="30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Conclusions &amp; Outlook</a:t>
            </a: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0F408D2-C261-DAF4-9AB6-62ED333C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1408" y="6476818"/>
            <a:ext cx="1680592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1257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fld id="{D10E57FE-863A-4E20-A167-F985F24F7D3A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1257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B28C55D-0B0F-9BDB-155A-8772A9B470EA}"/>
              </a:ext>
            </a:extLst>
          </p:cNvPr>
          <p:cNvSpPr/>
          <p:nvPr/>
        </p:nvSpPr>
        <p:spPr>
          <a:xfrm>
            <a:off x="203200" y="956013"/>
            <a:ext cx="11798300" cy="2548250"/>
          </a:xfrm>
          <a:prstGeom prst="roundRect">
            <a:avLst>
              <a:gd name="adj" fmla="val 6235"/>
            </a:avLst>
          </a:prstGeom>
          <a:solidFill>
            <a:srgbClr val="F4F8FB"/>
          </a:solidFill>
          <a:ln w="31750">
            <a:solidFill>
              <a:srgbClr val="0B304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YOLOv8-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obb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extensive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de-D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YOLOv8-cls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a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But: 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Blackbox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NNs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pre-existing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YOLOv8</a:t>
            </a:r>
          </a:p>
        </p:txBody>
      </p:sp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4898A929-D070-B4DF-C1CB-1A0B067AF808}"/>
              </a:ext>
            </a:extLst>
          </p:cNvPr>
          <p:cNvSpPr/>
          <p:nvPr/>
        </p:nvSpPr>
        <p:spPr>
          <a:xfrm>
            <a:off x="203200" y="3759131"/>
            <a:ext cx="11798300" cy="2548250"/>
          </a:xfrm>
          <a:prstGeom prst="roundRect">
            <a:avLst>
              <a:gd name="adj" fmla="val 6235"/>
            </a:avLst>
          </a:prstGeom>
          <a:solidFill>
            <a:srgbClr val="F4F8FB"/>
          </a:solidFill>
          <a:ln w="31750">
            <a:solidFill>
              <a:srgbClr val="0B304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endParaRPr lang="de-D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Incorporating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temporal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endParaRPr lang="de-D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possibilities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geodata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Further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0B31625-BB0E-EA8E-3895-D0C9F514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900" y="6476817"/>
            <a:ext cx="6408662" cy="365125"/>
          </a:xfrm>
        </p:spPr>
        <p:txBody>
          <a:bodyPr/>
          <a:lstStyle/>
          <a:p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henning.riecken@stud-mail.uni-wuerzburg.de &amp; georg.starz@stud-mail.uni-wuerzburg.de</a:t>
            </a:r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54">
            <a:extLst>
              <a:ext uri="{FF2B5EF4-FFF2-40B4-BE49-F238E27FC236}">
                <a16:creationId xmlns:a16="http://schemas.microsoft.com/office/drawing/2014/main" id="{C65EB975-B052-C859-F4CA-92F6B4108478}"/>
              </a:ext>
            </a:extLst>
          </p:cNvPr>
          <p:cNvSpPr txBox="1"/>
          <p:nvPr/>
        </p:nvSpPr>
        <p:spPr>
          <a:xfrm>
            <a:off x="203200" y="6520879"/>
            <a:ext cx="337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B3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the attention! Questions? 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0B3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0B3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 animBg="1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References, Further Literature &amp; Links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0F408D2-C261-DAF4-9AB6-62ED333C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1408" y="6476818"/>
            <a:ext cx="1680592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1257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fld id="{D10E57FE-863A-4E20-A167-F985F24F7D3A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1257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C9E29-5F71-8D00-8B0D-D8E99CBB3F39}"/>
              </a:ext>
            </a:extLst>
          </p:cNvPr>
          <p:cNvSpPr txBox="1"/>
          <p:nvPr/>
        </p:nvSpPr>
        <p:spPr>
          <a:xfrm>
            <a:off x="285750" y="996291"/>
            <a:ext cx="116204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Bayerische Vermessungsverwaltung (2024). Digitales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Orthophoto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(20cm) https://geodaten.bayern.de/opengeodata/OpenDataDetail.html?pn=dop20.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Bundesamt für Kartographie und Geodäsie (BKG) (2024). EO4ConStat. https://www.bkg.bund.de/SharedDocs/Stellenangebote/BKG/DE/240818-GD5_172024-EG13.html.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Computer Vision Engineer (2024). IMAGE CLASSIFICATION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Yolov8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| Computer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[Video]. YouTube. https://www.youtube.com/watch?v=ZeLg5rxLGLg.</a:t>
            </a:r>
          </a:p>
          <a:p>
            <a:pPr>
              <a:spcAft>
                <a:spcPts val="600"/>
              </a:spcAft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Gui, S.; Song, S.; Qin, R.; Tang, Y. (2024). Remote Sensing Object Detection in the Deep Learning Era—A Review. Remote Sens. 16, 327. https://doi.org/10.3390/rs16020327.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Hansen, M.;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Oparaeke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, A.; Gallagher, R.; Karimi, A.; Tariq, F.; Smith, M. (2022).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Vision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Insect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Welfare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Monitoring and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Behavioural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. Frontiers in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Veterinary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Science. 9. 10.3389/fvets.2022.835529.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Landesamt für Geoinformation und Landentwicklung (2024). Digitale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Orthophotos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in Farbe 20 cm Bodenauflösung.</a:t>
            </a:r>
          </a:p>
          <a:p>
            <a:pPr>
              <a:spcAft>
                <a:spcPts val="600"/>
              </a:spcAft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Nielsen, N. (2024). How to Train YOLOv8.1 on Custom Dataset with Oriented Bounding Boxes [Video]. YouTube. https://www.youtube.com/watch?v=UG4W3yBTJzM.</a:t>
            </a:r>
            <a:endParaRPr lang="de-DE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OWSLib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(2023).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a WMS. https://www.geoportal-bw.de/geonetwork/srv/ger/catalog.search#/metadata/4927a198-e9ce-da9a-a5ef-c11f21ff173f. https://owslib.readthedocs.io/en/stable/notebooks/wms.html.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Robin Cole (2024).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Image Deep Learning. https://github.com/satellite-image-deep-learning/techniques?tab=readme-ov-file#object-detection.</a:t>
            </a:r>
          </a:p>
          <a:p>
            <a:pPr>
              <a:spcAft>
                <a:spcPts val="600"/>
              </a:spcAft>
            </a:pP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Roboflow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(2024).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Everything you need to build and deploy computer vision models. https://roboflow.com/.</a:t>
            </a:r>
          </a:p>
          <a:p>
            <a:pPr>
              <a:spcAft>
                <a:spcPts val="600"/>
              </a:spcAft>
            </a:pP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Senatsverwaltung für Stadtentwicklung, Bauen und Wohnen Berlin (2024). Digitale farbige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TrueOrthophotos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2024 (DOP20RGBI). https://gdi.berlin.de/geonetwork/srv/ger/catalog.search#/metadata/de71f450-3059-3ba6-9965-39cc7173a56f.</a:t>
            </a:r>
          </a:p>
          <a:p>
            <a:pPr>
              <a:spcAft>
                <a:spcPts val="600"/>
              </a:spcAft>
            </a:pP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Trimaille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, E.; </a:t>
            </a: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Gusty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(2023). QuickOSM - QGIS Python Plugins Repository. Version 2.2.3. Plugin ID: 579. https://plugins.qgis.org/plugins/QuickOSM/#plugin-versions.</a:t>
            </a:r>
          </a:p>
          <a:p>
            <a:pPr>
              <a:spcAft>
                <a:spcPts val="600"/>
              </a:spcAft>
            </a:pP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(2023):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Brief summary of YOLOv8 model structure. https://github.com/ultralytics/ultralytics/issues/189.</a:t>
            </a:r>
            <a:endParaRPr lang="de-DE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sz="1350" dirty="0" err="1"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de-DE" sz="1350" dirty="0">
                <a:latin typeface="Arial" panose="020B0604020202020204" pitchFamily="34" charset="0"/>
                <a:cs typeface="Arial" panose="020B0604020202020204" pitchFamily="34" charset="0"/>
              </a:rPr>
              <a:t> (2024). YOLOv8. https://docs.ultralytics.com/.</a:t>
            </a:r>
          </a:p>
        </p:txBody>
      </p:sp>
    </p:spTree>
    <p:extLst>
      <p:ext uri="{BB962C8B-B14F-4D97-AF65-F5344CB8AC3E}">
        <p14:creationId xmlns:p14="http://schemas.microsoft.com/office/powerpoint/2010/main" val="305289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55829-372D-7BAA-2C20-7C3B5CAD5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21" t="-1306" r="5526" b="-1716"/>
          <a:stretch/>
        </p:blipFill>
        <p:spPr>
          <a:xfrm>
            <a:off x="7004548" y="196484"/>
            <a:ext cx="3908678" cy="40852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08F14-271F-5F31-31ED-5DD4ECA1F473}"/>
              </a:ext>
            </a:extLst>
          </p:cNvPr>
          <p:cNvSpPr txBox="1"/>
          <p:nvPr/>
        </p:nvSpPr>
        <p:spPr>
          <a:xfrm>
            <a:off x="3750148" y="6004808"/>
            <a:ext cx="11413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https://de.statista.com/infografik/29160/verhaeltnis-fertiggestellter-wohnungen-zum-bedarf-2021---2025/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6BD9-A9CD-14E7-8EC5-37A3DE31E850}"/>
              </a:ext>
            </a:extLst>
          </p:cNvPr>
          <p:cNvSpPr txBox="1"/>
          <p:nvPr/>
        </p:nvSpPr>
        <p:spPr>
          <a:xfrm>
            <a:off x="10929086" y="3474979"/>
            <a:ext cx="12629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https://www.sueddeutsche.de/wirtschaft/deutsche-bahn-generalsanierung-kosten-zeitplan-lux.YZoUUNJgukgxoZQ4N1QqsR?reduced=true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8D9C0D-72C0-11C9-1E5E-77B4382EA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89" t="-2049" r="-1589" b="-2106"/>
          <a:stretch/>
        </p:blipFill>
        <p:spPr>
          <a:xfrm>
            <a:off x="723417" y="196485"/>
            <a:ext cx="4168044" cy="25204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991BB-88CF-966A-865B-D4885B7BD764}"/>
              </a:ext>
            </a:extLst>
          </p:cNvPr>
          <p:cNvSpPr txBox="1"/>
          <p:nvPr/>
        </p:nvSpPr>
        <p:spPr>
          <a:xfrm>
            <a:off x="4903180" y="2301433"/>
            <a:ext cx="15728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https://www.tagesschau.de/wirtschaft/verbraucher/immobilienmarkt-ueberblick-wohngipfel-100.html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D29FC-C753-5F05-B75A-8087586B2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84" t="-2059" r="-996" b="-2979"/>
          <a:stretch/>
        </p:blipFill>
        <p:spPr>
          <a:xfrm>
            <a:off x="5456460" y="4804969"/>
            <a:ext cx="4820717" cy="17207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EBC53-782B-B91F-AE1B-B9FD3C4A8208}"/>
              </a:ext>
            </a:extLst>
          </p:cNvPr>
          <p:cNvSpPr txBox="1"/>
          <p:nvPr/>
        </p:nvSpPr>
        <p:spPr>
          <a:xfrm>
            <a:off x="10261947" y="5905090"/>
            <a:ext cx="1696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https://www.tagesschau.de/wirtschaft/konjunktur/infrastruktur-modernisierung-sondervermoegen-100.html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B30E5-59CB-25B5-B00E-0B2B6B0C03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07" t="-1157" r="-1962" b="-1599"/>
          <a:stretch/>
        </p:blipFill>
        <p:spPr>
          <a:xfrm>
            <a:off x="233140" y="3128325"/>
            <a:ext cx="3516197" cy="3507425"/>
          </a:xfrm>
          <a:prstGeom prst="rect">
            <a:avLst/>
          </a:prstGeom>
          <a:solidFill>
            <a:srgbClr val="F4F8FB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6D8756-5525-4C1B-5B45-3C837B53C840}"/>
              </a:ext>
            </a:extLst>
          </p:cNvPr>
          <p:cNvSpPr txBox="1"/>
          <p:nvPr/>
        </p:nvSpPr>
        <p:spPr>
          <a:xfrm>
            <a:off x="3917130" y="2943705"/>
            <a:ext cx="2919625" cy="1634490"/>
          </a:xfrm>
          <a:prstGeom prst="roundRect">
            <a:avLst/>
          </a:prstGeom>
          <a:solidFill>
            <a:srgbClr val="F4F8FB">
              <a:alpha val="4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 it possible to reliably recognize, classify, and monitor construction sites from airborne and spaceborne data?</a:t>
            </a:r>
          </a:p>
        </p:txBody>
      </p:sp>
    </p:spTree>
    <p:extLst>
      <p:ext uri="{BB962C8B-B14F-4D97-AF65-F5344CB8AC3E}">
        <p14:creationId xmlns:p14="http://schemas.microsoft.com/office/powerpoint/2010/main" val="10046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AC984B-4F77-1CD0-38AD-7FCA813A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816" y="3896053"/>
            <a:ext cx="2525407" cy="2525407"/>
          </a:xfrm>
          <a:prstGeom prst="rect">
            <a:avLst/>
          </a:prstGeom>
        </p:spPr>
      </p:pic>
      <p:pic>
        <p:nvPicPr>
          <p:cNvPr id="25" name="Picture 24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2FE7067E-6DE6-60DF-4233-963EBCC8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5" y="3924000"/>
            <a:ext cx="2473200" cy="24732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A8ED-CB8E-1694-F8EB-009CDA4202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48127" r="54125" b="22101"/>
          <a:stretch/>
        </p:blipFill>
        <p:spPr>
          <a:xfrm>
            <a:off x="5966242" y="1072094"/>
            <a:ext cx="6038189" cy="2288858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B976-F66E-4C57-D53F-CBCE50745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994"/>
          <a:stretch/>
        </p:blipFill>
        <p:spPr>
          <a:xfrm>
            <a:off x="8903256" y="3953819"/>
            <a:ext cx="2517192" cy="2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A66BB-1046-82C5-2147-6282F2008A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9959"/>
          <a:stretch/>
        </p:blipFill>
        <p:spPr>
          <a:xfrm>
            <a:off x="6153851" y="3854361"/>
            <a:ext cx="2620425" cy="2494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28F13-5236-E86D-E72E-053E8672E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15" y="900457"/>
            <a:ext cx="2528544" cy="2528544"/>
          </a:xfrm>
          <a:prstGeom prst="rect">
            <a:avLst/>
          </a:prstGeom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058F9AE5-24B6-3872-1039-7095DB2E6B53}"/>
              </a:ext>
            </a:extLst>
          </p:cNvPr>
          <p:cNvSpPr txBox="1">
            <a:spLocks/>
          </p:cNvSpPr>
          <p:nvPr/>
        </p:nvSpPr>
        <p:spPr>
          <a:xfrm>
            <a:off x="0" y="4652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Oriented Bounding Box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Detection – YOLOv8-obb</a:t>
            </a:r>
          </a:p>
        </p:txBody>
      </p:sp>
      <p:pic>
        <p:nvPicPr>
          <p:cNvPr id="10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6B1FE04A-C4F7-A387-9338-F27C31FB2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11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DA7AD2AD-CA9F-BC9C-9439-E238E07781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98FA5C-1101-BFEB-8B73-8AAEDAC9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535CB89-1C40-7762-56B2-F7ABFFD4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BA47AC-5801-37F7-11FA-BF00CD8C5140}"/>
              </a:ext>
            </a:extLst>
          </p:cNvPr>
          <p:cNvSpPr txBox="1"/>
          <p:nvPr/>
        </p:nvSpPr>
        <p:spPr>
          <a:xfrm>
            <a:off x="5966242" y="3395062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Fig.2: The YOLOv8l-obb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5E233E-DC78-69C6-F71A-54918AF94372}"/>
              </a:ext>
            </a:extLst>
          </p:cNvPr>
          <p:cNvSpPr txBox="1"/>
          <p:nvPr/>
        </p:nvSpPr>
        <p:spPr>
          <a:xfrm>
            <a:off x="278885" y="3413786"/>
            <a:ext cx="2634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Fig.1: An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examplary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a)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drawn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obb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YOLOv8l-obb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b) 0.5 (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) and c) 0.01.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750D7D-7384-2911-FBD8-D9D5264D096E}"/>
              </a:ext>
            </a:extLst>
          </p:cNvPr>
          <p:cNvSpPr txBox="1"/>
          <p:nvPr/>
        </p:nvSpPr>
        <p:spPr>
          <a:xfrm>
            <a:off x="6303224" y="6306783"/>
            <a:ext cx="5364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Fig.3: a) The YOLOv8l-obb F1-Confidence </a:t>
            </a:r>
            <a:r>
              <a:rPr lang="en-CA" sz="700" i="1" dirty="0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and b)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representing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16B8A9-5655-34B9-CCE6-9777B9F283DC}"/>
              </a:ext>
            </a:extLst>
          </p:cNvPr>
          <p:cNvSpPr txBox="1"/>
          <p:nvPr/>
        </p:nvSpPr>
        <p:spPr>
          <a:xfrm>
            <a:off x="281315" y="3054751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6A0601-35FB-AB83-AEC7-4ABBEA37429B}"/>
              </a:ext>
            </a:extLst>
          </p:cNvPr>
          <p:cNvSpPr txBox="1"/>
          <p:nvPr/>
        </p:nvSpPr>
        <p:spPr>
          <a:xfrm>
            <a:off x="281315" y="6029872"/>
            <a:ext cx="46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C108749-F110-7AF8-A07A-A93FF2F03141}"/>
              </a:ext>
            </a:extLst>
          </p:cNvPr>
          <p:cNvSpPr/>
          <p:nvPr/>
        </p:nvSpPr>
        <p:spPr>
          <a:xfrm>
            <a:off x="3076335" y="925015"/>
            <a:ext cx="2459555" cy="2636080"/>
          </a:xfrm>
          <a:prstGeom prst="roundRect">
            <a:avLst>
              <a:gd name="adj" fmla="val 7889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343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300 m x 300 m / 1500 x 1500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Roboflow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647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Augmentation: 90° Rotation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Counter-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Train/Val/Test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84/10/6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de-D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D6FD1D-66DF-9409-5699-5DA8DBEEE3F3}"/>
              </a:ext>
            </a:extLst>
          </p:cNvPr>
          <p:cNvSpPr txBox="1"/>
          <p:nvPr/>
        </p:nvSpPr>
        <p:spPr>
          <a:xfrm>
            <a:off x="9185649" y="4062054"/>
            <a:ext cx="3465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/>
              <a:t>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0D2CAE-14D4-9848-6B06-7CB8AD327BC5}"/>
              </a:ext>
            </a:extLst>
          </p:cNvPr>
          <p:cNvSpPr txBox="1"/>
          <p:nvPr/>
        </p:nvSpPr>
        <p:spPr>
          <a:xfrm>
            <a:off x="6465692" y="4039620"/>
            <a:ext cx="3465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/>
              <a:t>a)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1E0A30-8B91-7EC4-E4D3-192BF8A1576A}"/>
              </a:ext>
            </a:extLst>
          </p:cNvPr>
          <p:cNvSpPr txBox="1"/>
          <p:nvPr/>
        </p:nvSpPr>
        <p:spPr>
          <a:xfrm>
            <a:off x="3076335" y="6037478"/>
            <a:ext cx="46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3C52CE-47F3-FF82-E5DA-5465FC26B3E8}"/>
              </a:ext>
            </a:extLst>
          </p:cNvPr>
          <p:cNvSpPr txBox="1"/>
          <p:nvPr/>
        </p:nvSpPr>
        <p:spPr>
          <a:xfrm>
            <a:off x="11281324" y="5845596"/>
            <a:ext cx="536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/>
              <a:t>Hansen et al. (2022)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B963448-641C-C955-E341-6F09EA146F39}"/>
              </a:ext>
            </a:extLst>
          </p:cNvPr>
          <p:cNvSpPr/>
          <p:nvPr/>
        </p:nvSpPr>
        <p:spPr>
          <a:xfrm>
            <a:off x="7596553" y="2341266"/>
            <a:ext cx="854111" cy="43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769EC10-2B6D-BFB4-BEEB-B882C86B6DF9}"/>
              </a:ext>
            </a:extLst>
          </p:cNvPr>
          <p:cNvSpPr/>
          <p:nvPr/>
        </p:nvSpPr>
        <p:spPr>
          <a:xfrm>
            <a:off x="6638947" y="3160895"/>
            <a:ext cx="3367721" cy="200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B0F13EA-F38B-6F7A-11D4-45055E0D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8" grpId="0" animBg="1"/>
      <p:bldP spid="16" grpId="0" animBg="1"/>
      <p:bldP spid="23" grpId="0" animBg="1"/>
      <p:bldP spid="15" grpId="0"/>
      <p:bldP spid="24" grpId="0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585C9D-5138-4B28-AD9C-684D0205463A}"/>
              </a:ext>
            </a:extLst>
          </p:cNvPr>
          <p:cNvGrpSpPr/>
          <p:nvPr/>
        </p:nvGrpSpPr>
        <p:grpSpPr>
          <a:xfrm>
            <a:off x="4421494" y="1597626"/>
            <a:ext cx="3746368" cy="2158738"/>
            <a:chOff x="4526269" y="1799842"/>
            <a:chExt cx="3746368" cy="215873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4C4F76F-3954-8119-E553-00618BBB822F}"/>
                </a:ext>
              </a:extLst>
            </p:cNvPr>
            <p:cNvSpPr/>
            <p:nvPr/>
          </p:nvSpPr>
          <p:spPr>
            <a:xfrm>
              <a:off x="4526269" y="1799842"/>
              <a:ext cx="3746368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68B7E5-6F21-DDBD-BFD0-0FFC9356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5" y="1979599"/>
              <a:ext cx="1810800" cy="1810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9B8A8-68C9-899A-5AEA-C11AAA4759FD}"/>
                </a:ext>
              </a:extLst>
            </p:cNvPr>
            <p:cNvSpPr txBox="1"/>
            <p:nvPr/>
          </p:nvSpPr>
          <p:spPr>
            <a:xfrm>
              <a:off x="4678401" y="2004196"/>
              <a:ext cx="1731403" cy="211203"/>
            </a:xfrm>
            <a:prstGeom prst="rect">
              <a:avLst/>
            </a:prstGeom>
            <a:solidFill>
              <a:srgbClr val="0529FE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 vs.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23B86F-EEB8-090C-284B-6B5C0834DD6F}"/>
                </a:ext>
              </a:extLst>
            </p:cNvPr>
            <p:cNvSpPr txBox="1"/>
            <p:nvPr/>
          </p:nvSpPr>
          <p:spPr>
            <a:xfrm>
              <a:off x="6542365" y="1980000"/>
              <a:ext cx="1630423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Classification</a:t>
              </a:r>
              <a:r>
                <a:rPr lang="en-US" dirty="0"/>
                <a:t> task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Training less computationally intensive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Two model trainings that ran for a few hours</a:t>
              </a:r>
              <a:endParaRPr lang="en-US" dirty="0"/>
            </a:p>
          </p:txBody>
        </p:sp>
        <p:pic>
          <p:nvPicPr>
            <p:cNvPr id="20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2D64381E-AEE6-78A3-62CF-3731D9185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60732" y="3428810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Google Colab - BeginCodingNow.com">
              <a:extLst>
                <a:ext uri="{FF2B5EF4-FFF2-40B4-BE49-F238E27FC236}">
                  <a16:creationId xmlns:a16="http://schemas.microsoft.com/office/drawing/2014/main" id="{4EEF5652-BC2E-6509-C3BB-DAB779A4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768" y="3457788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C133AA-9959-30E1-92F4-AA54FBBB7D73}"/>
              </a:ext>
            </a:extLst>
          </p:cNvPr>
          <p:cNvCxnSpPr>
            <a:cxnSpLocks/>
          </p:cNvCxnSpPr>
          <p:nvPr/>
        </p:nvCxnSpPr>
        <p:spPr>
          <a:xfrm flipV="1">
            <a:off x="3903830" y="2676995"/>
            <a:ext cx="517664" cy="25863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ACE5DC-5B2F-6905-8978-17C4BF05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3" y="2080900"/>
            <a:ext cx="5966251" cy="4474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0B559-4EFF-932E-6559-9393B5FF7B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8092" y="1194893"/>
            <a:ext cx="6309605" cy="1855365"/>
          </a:xfrm>
          <a:prstGeom prst="rect">
            <a:avLst/>
          </a:prstGeom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BB4A33-CCB1-4233-2820-5E99E4B6A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2" y="3476255"/>
            <a:ext cx="5282600" cy="2647909"/>
          </a:xfrm>
          <a:prstGeom prst="rect">
            <a:avLst/>
          </a:prstGeom>
        </p:spPr>
      </p:pic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3D2EE153-DEDB-F002-A9AC-2A0F28ACDA6D}"/>
              </a:ext>
            </a:extLst>
          </p:cNvPr>
          <p:cNvSpPr txBox="1">
            <a:spLocks/>
          </p:cNvSpPr>
          <p:nvPr/>
        </p:nvSpPr>
        <p:spPr>
          <a:xfrm>
            <a:off x="0" y="4652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Image Classification – YOLOv8-cls</a:t>
            </a:r>
          </a:p>
        </p:txBody>
      </p:sp>
      <p:pic>
        <p:nvPicPr>
          <p:cNvPr id="4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E58509E1-A3BD-BAAF-A43A-2DED64489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5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193C39E-F736-B0FC-AD15-CDB248F9D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A26D87-612F-414A-5F99-D903C31C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DF887DD-1A43-E2B2-A7F0-C6BC86E2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A4E226-647A-FFC2-71AB-FBF1394D7732}"/>
              </a:ext>
            </a:extLst>
          </p:cNvPr>
          <p:cNvSpPr txBox="1"/>
          <p:nvPr/>
        </p:nvSpPr>
        <p:spPr>
          <a:xfrm>
            <a:off x="209683" y="3099798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Fig.4: The YOLOv8l-cls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26550D3-E14C-55B8-6DF8-A0F7082E7F82}"/>
              </a:ext>
            </a:extLst>
          </p:cNvPr>
          <p:cNvSpPr txBox="1"/>
          <p:nvPr/>
        </p:nvSpPr>
        <p:spPr>
          <a:xfrm>
            <a:off x="429883" y="6147817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Fig.6: The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Yolov8m-cls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declining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stabilizing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276975-4BDF-AADC-388B-41683FE4ABDB}"/>
              </a:ext>
            </a:extLst>
          </p:cNvPr>
          <p:cNvSpPr txBox="1"/>
          <p:nvPr/>
        </p:nvSpPr>
        <p:spPr>
          <a:xfrm>
            <a:off x="5964795" y="5029910"/>
            <a:ext cx="881727" cy="98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Fig.5: The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Confusion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Matrix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high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2AF2E40-E8A4-704A-ED7E-B3DC95948D22}"/>
              </a:ext>
            </a:extLst>
          </p:cNvPr>
          <p:cNvSpPr/>
          <p:nvPr/>
        </p:nvSpPr>
        <p:spPr>
          <a:xfrm>
            <a:off x="6620957" y="916206"/>
            <a:ext cx="5383474" cy="998365"/>
          </a:xfrm>
          <a:prstGeom prst="roundRect">
            <a:avLst>
              <a:gd name="adj" fmla="val 9034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1191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(495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696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/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96 m x 96 m / 480 x 480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Augmentation: 90° Rotation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Counter-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Train/Val/Test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60/30/10 %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1270076-3AA1-B8C5-BE4E-8834A80D5E38}"/>
              </a:ext>
            </a:extLst>
          </p:cNvPr>
          <p:cNvSpPr/>
          <p:nvPr/>
        </p:nvSpPr>
        <p:spPr>
          <a:xfrm>
            <a:off x="5745546" y="2950230"/>
            <a:ext cx="782322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E5B818-89A9-04B4-0161-F2BB635118F2}"/>
              </a:ext>
            </a:extLst>
          </p:cNvPr>
          <p:cNvSpPr/>
          <p:nvPr/>
        </p:nvSpPr>
        <p:spPr>
          <a:xfrm>
            <a:off x="228095" y="2907492"/>
            <a:ext cx="3645405" cy="168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08DD1F9-14B1-3D9B-EE01-C097F97BDD44}"/>
              </a:ext>
            </a:extLst>
          </p:cNvPr>
          <p:cNvSpPr/>
          <p:nvPr/>
        </p:nvSpPr>
        <p:spPr>
          <a:xfrm>
            <a:off x="1685083" y="2163839"/>
            <a:ext cx="782322" cy="743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6E21B70-456D-A31D-5533-950F9CFA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5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– Test 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A2251B1-0964-F92E-C1C4-45CB7B6C6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39" y="989029"/>
            <a:ext cx="4808408" cy="4244999"/>
          </a:xfrm>
          <a:prstGeom prst="rect">
            <a:avLst/>
          </a:prstGeom>
          <a:ln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3CA901A-0473-19D7-A604-D7A992701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595" y="989029"/>
            <a:ext cx="4808407" cy="4244999"/>
          </a:xfrm>
          <a:prstGeom prst="rect">
            <a:avLst/>
          </a:prstGeom>
          <a:ln>
            <a:noFill/>
          </a:ln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73C246C-0A62-600C-BD83-3C250FDE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B31B0402-0599-88C3-AA4E-E12E1D6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FF87CE1-BC71-D185-AD87-C5861D34140E}"/>
              </a:ext>
            </a:extLst>
          </p:cNvPr>
          <p:cNvSpPr/>
          <p:nvPr/>
        </p:nvSpPr>
        <p:spPr>
          <a:xfrm>
            <a:off x="1504139" y="5535561"/>
            <a:ext cx="10252863" cy="816649"/>
          </a:xfrm>
          <a:prstGeom prst="roundRect">
            <a:avLst>
              <a:gd name="adj" fmla="val 12002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promising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 on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9704BC-AD00-5F26-7C58-33FB96CA1EDE}"/>
              </a:ext>
            </a:extLst>
          </p:cNvPr>
          <p:cNvSpPr txBox="1"/>
          <p:nvPr/>
        </p:nvSpPr>
        <p:spPr>
          <a:xfrm>
            <a:off x="60408" y="1117561"/>
            <a:ext cx="1531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1 &amp; 2: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1. TP = True Positives,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FP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Positives,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TN = True Negatives,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FN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Negatives,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0372-7819-094A-A819-0D4E11F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 – Test 2 (new, completely unseen data)</a:t>
            </a: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4BA83BC-C889-B423-EADD-4F19B77D3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" y="1177926"/>
            <a:ext cx="5674634" cy="39677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1BB34BF-51E8-5B23-38FE-BA6E67D5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772" y="1177926"/>
            <a:ext cx="5611078" cy="396770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0B220B8-D937-4A52-2274-8CE5985A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0E7E871-0606-30BF-F02C-D822E285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dirty="0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D69B6A3-0CEF-5F82-91D6-5AAB9304DBBC}"/>
              </a:ext>
            </a:extLst>
          </p:cNvPr>
          <p:cNvSpPr/>
          <p:nvPr/>
        </p:nvSpPr>
        <p:spPr>
          <a:xfrm>
            <a:off x="4697126" y="1177926"/>
            <a:ext cx="1314000" cy="397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00B971-2BB7-6CB7-1233-F22E8A66D290}"/>
              </a:ext>
            </a:extLst>
          </p:cNvPr>
          <p:cNvSpPr/>
          <p:nvPr/>
        </p:nvSpPr>
        <p:spPr>
          <a:xfrm>
            <a:off x="10642456" y="1168301"/>
            <a:ext cx="1314000" cy="397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F4D3BF5-71BF-80F4-A340-502FF6C2C2A7}"/>
              </a:ext>
            </a:extLst>
          </p:cNvPr>
          <p:cNvSpPr/>
          <p:nvPr/>
        </p:nvSpPr>
        <p:spPr>
          <a:xfrm>
            <a:off x="886092" y="5502144"/>
            <a:ext cx="10419815" cy="816649"/>
          </a:xfrm>
          <a:prstGeom prst="roundRect">
            <a:avLst>
              <a:gd name="adj" fmla="val 12002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still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quite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Performance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decreases</a:t>
            </a:r>
            <a:endParaRPr lang="de-DE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02D1A-E72B-C8CC-7A0A-F5095A658EFA}"/>
              </a:ext>
            </a:extLst>
          </p:cNvPr>
          <p:cNvSpPr txBox="1"/>
          <p:nvPr/>
        </p:nvSpPr>
        <p:spPr>
          <a:xfrm>
            <a:off x="337995" y="870583"/>
            <a:ext cx="774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3 &amp; 4: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2. TP = True Positives, FP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Positives, TN = True Negatives, FN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Negatives,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14B7D07-3A86-4C8A-17A5-ADDEDA1E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85881E-44FB-203C-04F0-BAF06FA0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F6C68D0-2C5A-BAF0-DFEA-2128E40D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dirty="0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763FD46-57D8-45EE-28D5-650E5B6A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17/11/24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7B87F6E-088C-79C0-A522-7F285339ADD7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 – Test 2 E</a:t>
            </a:r>
            <a:r>
              <a:rPr lang="en-US" sz="28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xample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FDE92A32-96A1-E8B1-1D8C-466655A6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7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C4BED70-2EDD-404A-AD21-889350F22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pic>
        <p:nvPicPr>
          <p:cNvPr id="9" name="Grafik 8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1D4B2F2-51E3-0AF5-E86B-656175641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32" y="849862"/>
            <a:ext cx="2700000" cy="2700000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11" name="Grafik 10" descr="Ein Bild, das Luftbild, Luftfotografie, Städtebau, Vogelperspektive enthält.&#10;&#10;Automatisch generierte Beschreibung">
            <a:extLst>
              <a:ext uri="{FF2B5EF4-FFF2-40B4-BE49-F238E27FC236}">
                <a16:creationId xmlns:a16="http://schemas.microsoft.com/office/drawing/2014/main" id="{289DBFC4-FD13-E7C0-8923-FDD14C69B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98" y="3745526"/>
            <a:ext cx="2700000" cy="27000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3" name="Grafik 12" descr="Ein Bild, das Karte, Luftfotografie, Städtebau, Vogelperspektive enthält.&#10;&#10;Automatisch generierte Beschreibung">
            <a:extLst>
              <a:ext uri="{FF2B5EF4-FFF2-40B4-BE49-F238E27FC236}">
                <a16:creationId xmlns:a16="http://schemas.microsoft.com/office/drawing/2014/main" id="{EC04D0C6-1333-5E51-EE14-3475CDE14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48" y="3745526"/>
            <a:ext cx="2700000" cy="27000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5" name="Grafik 14" descr="Ein Bild, das Städtebau, Gebäude, Karte, Luftfotografie enthält.&#10;&#10;Automatisch generierte Beschreibung">
            <a:extLst>
              <a:ext uri="{FF2B5EF4-FFF2-40B4-BE49-F238E27FC236}">
                <a16:creationId xmlns:a16="http://schemas.microsoft.com/office/drawing/2014/main" id="{F8A2DBE5-591F-0AD4-989B-2A9AEF721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32" y="3745526"/>
            <a:ext cx="2700000" cy="27000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7" name="Grafik 16" descr="Ein Bild, das Karte, Luftfotografie, Vogelperspektive, Vorort enthält.&#10;&#10;Automatisch generierte Beschreibung">
            <a:extLst>
              <a:ext uri="{FF2B5EF4-FFF2-40B4-BE49-F238E27FC236}">
                <a16:creationId xmlns:a16="http://schemas.microsoft.com/office/drawing/2014/main" id="{15C3511E-D671-9860-E814-D465C1B51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48" y="849862"/>
            <a:ext cx="2700000" cy="2700000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19" name="Grafik 18" descr="Ein Bild, das Karte, Luftfotografie, Vogelperspektive, Städtebau enthält.&#10;&#10;Automatisch generierte Beschreibung">
            <a:extLst>
              <a:ext uri="{FF2B5EF4-FFF2-40B4-BE49-F238E27FC236}">
                <a16:creationId xmlns:a16="http://schemas.microsoft.com/office/drawing/2014/main" id="{95CF478B-A474-2787-4AF8-98DFF23B5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98" y="849862"/>
            <a:ext cx="2700000" cy="2700000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20" name="Textfeld 18">
            <a:extLst>
              <a:ext uri="{FF2B5EF4-FFF2-40B4-BE49-F238E27FC236}">
                <a16:creationId xmlns:a16="http://schemas.microsoft.com/office/drawing/2014/main" id="{0CACED69-3B41-5D16-8F1D-BBFABCC741FC}"/>
              </a:ext>
            </a:extLst>
          </p:cNvPr>
          <p:cNvSpPr txBox="1"/>
          <p:nvPr/>
        </p:nvSpPr>
        <p:spPr>
          <a:xfrm>
            <a:off x="1401397" y="5593671"/>
            <a:ext cx="1146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Fig.7: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TPs (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) and FNs (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de-DE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04FA1FF-05D4-E7EC-5F2C-6AAC6C0FBBEE}"/>
              </a:ext>
            </a:extLst>
          </p:cNvPr>
          <p:cNvSpPr txBox="1"/>
          <p:nvPr/>
        </p:nvSpPr>
        <p:spPr>
          <a:xfrm>
            <a:off x="784177" y="1832594"/>
            <a:ext cx="100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/>
              <a:t>TP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5BFDC0-A994-7FB8-AD61-6C5A5257D845}"/>
              </a:ext>
            </a:extLst>
          </p:cNvPr>
          <p:cNvSpPr txBox="1"/>
          <p:nvPr/>
        </p:nvSpPr>
        <p:spPr>
          <a:xfrm>
            <a:off x="784177" y="4525785"/>
            <a:ext cx="100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/>
              <a:t>FN</a:t>
            </a:r>
            <a:endParaRPr lang="de-DE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FC5279C-E320-79AE-23B0-7DC61BFF5480}"/>
              </a:ext>
            </a:extLst>
          </p:cNvPr>
          <p:cNvSpPr txBox="1"/>
          <p:nvPr/>
        </p:nvSpPr>
        <p:spPr>
          <a:xfrm>
            <a:off x="4623687" y="849862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0,99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84E77D-7CC8-6FF7-1AA9-84D28C8C9B39}"/>
              </a:ext>
            </a:extLst>
          </p:cNvPr>
          <p:cNvSpPr txBox="1"/>
          <p:nvPr/>
        </p:nvSpPr>
        <p:spPr>
          <a:xfrm>
            <a:off x="7545853" y="849862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0,64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CE7E48B-C5AB-C921-002B-8839DA079E62}"/>
              </a:ext>
            </a:extLst>
          </p:cNvPr>
          <p:cNvSpPr txBox="1"/>
          <p:nvPr/>
        </p:nvSpPr>
        <p:spPr>
          <a:xfrm>
            <a:off x="10487450" y="849862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0,98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FA23AE1-9AF7-B6A1-61EC-8BDE437AC635}"/>
              </a:ext>
            </a:extLst>
          </p:cNvPr>
          <p:cNvSpPr txBox="1"/>
          <p:nvPr/>
        </p:nvSpPr>
        <p:spPr>
          <a:xfrm>
            <a:off x="4623687" y="3745526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0,00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1A65362-09C9-E840-467F-C6483391BE74}"/>
              </a:ext>
            </a:extLst>
          </p:cNvPr>
          <p:cNvSpPr txBox="1"/>
          <p:nvPr/>
        </p:nvSpPr>
        <p:spPr>
          <a:xfrm>
            <a:off x="7545853" y="3745526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0,00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34F2859-E5FA-2B6B-F63E-74610BFF83DE}"/>
              </a:ext>
            </a:extLst>
          </p:cNvPr>
          <p:cNvSpPr txBox="1"/>
          <p:nvPr/>
        </p:nvSpPr>
        <p:spPr>
          <a:xfrm>
            <a:off x="10487450" y="3745526"/>
            <a:ext cx="6304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0,39</a:t>
            </a:r>
          </a:p>
        </p:txBody>
      </p:sp>
    </p:spTree>
    <p:extLst>
      <p:ext uri="{BB962C8B-B14F-4D97-AF65-F5344CB8AC3E}">
        <p14:creationId xmlns:p14="http://schemas.microsoft.com/office/powerpoint/2010/main" val="16041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7184D19A6C814AB8461A91DABED835" ma:contentTypeVersion="6" ma:contentTypeDescription="Ein neues Dokument erstellen." ma:contentTypeScope="" ma:versionID="b2325988b6b4d7f9640169c665f7129e">
  <xsd:schema xmlns:xsd="http://www.w3.org/2001/XMLSchema" xmlns:xs="http://www.w3.org/2001/XMLSchema" xmlns:p="http://schemas.microsoft.com/office/2006/metadata/properties" xmlns:ns3="09d5afcd-88bb-4496-b4c8-501a4587f03c" targetNamespace="http://schemas.microsoft.com/office/2006/metadata/properties" ma:root="true" ma:fieldsID="272932da9e1f237e510d836b8930994c" ns3:_="">
    <xsd:import namespace="09d5afcd-88bb-4496-b4c8-501a4587f03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5afcd-88bb-4496-b4c8-501a4587f03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d5afcd-88bb-4496-b4c8-501a4587f0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05E082-FF66-42A1-9D86-717B61F6F35C}">
  <ds:schemaRefs>
    <ds:schemaRef ds:uri="09d5afcd-88bb-4496-b4c8-501a4587f0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77E44F-9319-4984-9DDD-7FF250535BDC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09d5afcd-88bb-4496-b4c8-501a4587f03c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7927BE2-166C-4820-A6EB-DB403267C9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1800</Words>
  <Application>Microsoft Office PowerPoint</Application>
  <PresentationFormat>Widescreen</PresentationFormat>
  <Paragraphs>188</Paragraphs>
  <Slides>13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Calibri Light</vt:lpstr>
      <vt:lpstr>Wingdings</vt:lpstr>
      <vt:lpstr>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Henning Riecken</dc:creator>
  <cp:lastModifiedBy>Georg Starz</cp:lastModifiedBy>
  <cp:revision>14</cp:revision>
  <dcterms:created xsi:type="dcterms:W3CDTF">2024-08-27T08:47:14Z</dcterms:created>
  <dcterms:modified xsi:type="dcterms:W3CDTF">2024-11-17T17:41:29Z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0x0101003F7184D19A6C814AB8461A91DABED835</vt:lpwstr>
  </property>
</Properties>
</file>